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81" r:id="rId2"/>
    <p:sldId id="303" r:id="rId3"/>
    <p:sldId id="471" r:id="rId4"/>
    <p:sldId id="472" r:id="rId5"/>
    <p:sldId id="479" r:id="rId6"/>
    <p:sldId id="409" r:id="rId7"/>
    <p:sldId id="410" r:id="rId8"/>
    <p:sldId id="411" r:id="rId9"/>
    <p:sldId id="480" r:id="rId10"/>
    <p:sldId id="4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87" userDrawn="1">
          <p15:clr>
            <a:srgbClr val="A4A3A4"/>
          </p15:clr>
        </p15:guide>
        <p15:guide id="4" orient="horz" pos="1933" userDrawn="1">
          <p15:clr>
            <a:srgbClr val="A4A3A4"/>
          </p15:clr>
        </p15:guide>
        <p15:guide id="6" orient="horz" pos="82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12D"/>
    <a:srgbClr val="939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6" autoAdjust="0"/>
    <p:restoredTop sz="92185" autoAdjust="0"/>
  </p:normalViewPr>
  <p:slideViewPr>
    <p:cSldViewPr showGuides="1">
      <p:cViewPr>
        <p:scale>
          <a:sx n="87" d="100"/>
          <a:sy n="87" d="100"/>
        </p:scale>
        <p:origin x="-115" y="134"/>
      </p:cViewPr>
      <p:guideLst>
        <p:guide orient="horz" pos="2137"/>
        <p:guide orient="horz" pos="1933"/>
        <p:guide orient="horz" pos="822"/>
        <p:guide pos="3840"/>
        <p:guide pos="50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610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0FDD9-2B38-4345-88FB-F4BB89643AA7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DAD5C-DC30-40DC-8BEA-B92950DE0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59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4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34E4C0-AD5F-4394-A71B-0F68B01DE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3DF51-8CF3-48B8-92D1-611085112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87505A-993B-401C-9EB9-6D10B18AB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F9E846-8E97-4F21-B5D0-041AC7429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1934-CBD1-4296-9D6E-112D2CB21389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059007-4A5B-48B9-86EC-F5B61CB3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245E2E-E589-4D1B-80BE-D78699B4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41C60-5AB3-4CC8-8D8A-85D89787B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"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400" y="2168860"/>
            <a:ext cx="5004556" cy="4212467"/>
          </a:xfrm>
          <a:noFill/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6040" y="2168860"/>
            <a:ext cx="5076564" cy="4212467"/>
          </a:xfrm>
          <a:noFill/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2pPr>
            <a:lvl3pPr marL="9144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3pPr>
            <a:lvl4pPr marL="13716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4pPr>
            <a:lvl5pPr marL="18288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>
            <a:endCxn id="7" idx="2"/>
          </p:cNvCxnSpPr>
          <p:nvPr userDrawn="1"/>
        </p:nvCxnSpPr>
        <p:spPr>
          <a:xfrm flipV="1">
            <a:off x="0" y="1268760"/>
            <a:ext cx="5494356" cy="886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7" idx="6"/>
          </p:cNvCxnSpPr>
          <p:nvPr userDrawn="1"/>
        </p:nvCxnSpPr>
        <p:spPr>
          <a:xfrm>
            <a:off x="6718492" y="1268760"/>
            <a:ext cx="5473508" cy="28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5494356" y="656692"/>
            <a:ext cx="1224136" cy="12241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0" y="764760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97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 Boxes"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400" y="1772817"/>
            <a:ext cx="5004556" cy="4356484"/>
          </a:xfrm>
          <a:noFill/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6040" y="1772817"/>
            <a:ext cx="5076564" cy="4356484"/>
          </a:xfrm>
          <a:noFill/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2pPr>
            <a:lvl3pPr marL="9144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3pPr>
            <a:lvl4pPr marL="13716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4pPr>
            <a:lvl5pPr marL="18288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3234"/>
            <a:ext cx="10837863" cy="971550"/>
          </a:xfrm>
        </p:spPr>
        <p:txBody>
          <a:bodyPr anchor="ctr"/>
          <a:lstStyle>
            <a:lvl1pPr marL="0" indent="0" algn="l">
              <a:buFontTx/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6201308"/>
            <a:ext cx="936104" cy="59194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0056440" y="634532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Risk</a:t>
            </a:r>
            <a:r>
              <a:rPr lang="en-GB" sz="1400" b="1" baseline="0" dirty="0"/>
              <a:t> Consulting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91495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ntent Boxes"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348" y="1664804"/>
            <a:ext cx="5569296" cy="3302649"/>
          </a:xfrm>
          <a:noFill/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6040" y="1664804"/>
            <a:ext cx="5508372" cy="3286740"/>
          </a:xfrm>
          <a:noFill/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2pPr>
            <a:lvl3pPr marL="9144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3pPr>
            <a:lvl4pPr marL="13716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4pPr>
            <a:lvl5pPr marL="182880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12" y="5193196"/>
            <a:ext cx="2160000" cy="1440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12" y="5208125"/>
            <a:ext cx="216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48" y="5185824"/>
            <a:ext cx="2160000" cy="1440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5184772"/>
            <a:ext cx="2160000" cy="1440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 userDrawn="1"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4" y="5200681"/>
            <a:ext cx="2160000" cy="1440000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7348" y="513234"/>
            <a:ext cx="11737064" cy="971550"/>
          </a:xfrm>
        </p:spPr>
        <p:txBody>
          <a:bodyPr anchor="ctr"/>
          <a:lstStyle>
            <a:lvl1pPr marL="0" indent="0" algn="l">
              <a:buFontTx/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129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Box"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412" y="2168860"/>
            <a:ext cx="10513168" cy="4212467"/>
          </a:xfrm>
          <a:noFill/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>
            <a:endCxn id="7" idx="2"/>
          </p:cNvCxnSpPr>
          <p:nvPr userDrawn="1"/>
        </p:nvCxnSpPr>
        <p:spPr>
          <a:xfrm flipV="1">
            <a:off x="0" y="1268760"/>
            <a:ext cx="5494356" cy="886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7" idx="6"/>
          </p:cNvCxnSpPr>
          <p:nvPr userDrawn="1"/>
        </p:nvCxnSpPr>
        <p:spPr>
          <a:xfrm>
            <a:off x="6718492" y="1268760"/>
            <a:ext cx="5473508" cy="28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5494356" y="656692"/>
            <a:ext cx="1224136" cy="12241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63" y="764760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5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42" presetClass="entr" presetSubtype="0" fill="hold" nodeType="click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2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3096601"/>
            <a:ext cx="10801350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4068709"/>
            <a:ext cx="10801350" cy="396044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2166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7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7095" y="5841268"/>
            <a:ext cx="1259505" cy="74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Z:\Comms\Internal Communications\G4S management conference\Group Conference March 2016\Presentations\Images for PPT template\Picture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09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658800" y="6016921"/>
            <a:ext cx="71825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dirty="0">
                <a:solidFill>
                  <a:srgbClr val="97999B"/>
                </a:solidFill>
                <a:latin typeface="Gill Sans MT" panose="020B0502020104020203" pitchFamily="34" charset="0"/>
              </a:rPr>
              <a:t>Focus,</a:t>
            </a:r>
            <a:r>
              <a:rPr lang="en-GB" sz="2667" baseline="0" dirty="0">
                <a:solidFill>
                  <a:srgbClr val="97999B"/>
                </a:solidFill>
                <a:latin typeface="Gill Sans MT" panose="020B0502020104020203" pitchFamily="34" charset="0"/>
              </a:rPr>
              <a:t> Innovation and Delivery</a:t>
            </a:r>
            <a:endParaRPr lang="en-GB" sz="2667" dirty="0">
              <a:solidFill>
                <a:srgbClr val="97999B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7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7186B-9E26-443B-95E1-93EF6EBB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BDA9DE-F3AC-4783-940F-3A61391EC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E8F073-D9B6-4774-86E4-9B10A465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1934-CBD1-4296-9D6E-112D2CB21389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1F431-CF6F-46CF-B6EA-11D2471C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0258EE-8375-4CBC-808C-713453F0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41C60-5AB3-4CC8-8D8A-85D89787B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94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6618E-D9DE-4EFF-8ACE-C25FE31B0233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B7981-065B-411B-A99C-FB1D81283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1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4" r:id="rId3"/>
    <p:sldLayoutId id="2147483665" r:id="rId4"/>
    <p:sldLayoutId id="2147483663" r:id="rId5"/>
    <p:sldLayoutId id="2147483662" r:id="rId6"/>
    <p:sldLayoutId id="2147483652" r:id="rId7"/>
    <p:sldLayoutId id="2147483654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704" userDrawn="1">
          <p15:clr>
            <a:srgbClr val="F26B43"/>
          </p15:clr>
        </p15:guide>
        <p15:guide id="4" pos="3976" userDrawn="1">
          <p15:clr>
            <a:srgbClr val="F26B43"/>
          </p15:clr>
        </p15:guide>
        <p15:guide id="5" pos="438" userDrawn="1">
          <p15:clr>
            <a:srgbClr val="F26B43"/>
          </p15:clr>
        </p15:guide>
        <p15:guide id="6" pos="7242" userDrawn="1">
          <p15:clr>
            <a:srgbClr val="F26B43"/>
          </p15:clr>
        </p15:guide>
        <p15:guide id="7" orient="horz" pos="414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404" y="3122774"/>
            <a:ext cx="10801350" cy="1371145"/>
          </a:xfrm>
        </p:spPr>
        <p:txBody>
          <a:bodyPr/>
          <a:lstStyle/>
          <a:p>
            <a:r>
              <a:rPr lang="en-US" sz="3300" dirty="0"/>
              <a:t>Please watch the presentation </a:t>
            </a:r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en-US" sz="3300" dirty="0" smtClean="0"/>
              <a:t>via </a:t>
            </a:r>
            <a:r>
              <a:rPr lang="en-US" sz="3300" dirty="0"/>
              <a:t>the </a:t>
            </a:r>
            <a:r>
              <a:rPr lang="en-US" sz="3300" dirty="0">
                <a:solidFill>
                  <a:schemeClr val="bg1">
                    <a:lumMod val="95000"/>
                  </a:schemeClr>
                </a:solidFill>
              </a:rPr>
              <a:t>slide show feature </a:t>
            </a:r>
            <a:r>
              <a:rPr lang="en-US" sz="3300" dirty="0" smtClean="0">
                <a:solidFill>
                  <a:srgbClr val="FF0000"/>
                </a:solidFill>
              </a:rPr>
              <a:t/>
            </a:r>
            <a:br>
              <a:rPr lang="en-US" sz="3300" dirty="0" smtClean="0">
                <a:solidFill>
                  <a:srgbClr val="FF0000"/>
                </a:solidFill>
              </a:rPr>
            </a:br>
            <a:r>
              <a:rPr lang="en-US" sz="3300" dirty="0" smtClean="0"/>
              <a:t>to </a:t>
            </a:r>
            <a:r>
              <a:rPr lang="en-US" sz="3300" dirty="0"/>
              <a:t>see the effects of explosion</a:t>
            </a:r>
            <a:endParaRPr lang="fr-BE" sz="3300" dirty="0"/>
          </a:p>
        </p:txBody>
      </p:sp>
      <p:pic>
        <p:nvPicPr>
          <p:cNvPr id="1026" name="Picture 2" descr="Afbeeldingsresultaat voor slide show icon 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2308" y1="19643" x2="52308" y2="19643"/>
                        <a14:foregroundMark x1="61154" y1="20000" x2="61154" y2="20000"/>
                        <a14:foregroundMark x1="70769" y1="21071" x2="70769" y2="21071"/>
                        <a14:foregroundMark x1="70769" y1="21071" x2="70769" y2="21071"/>
                        <a14:foregroundMark x1="11923" y1="20714" x2="87308" y2="18929"/>
                        <a14:foregroundMark x1="50385" y1="9643" x2="50385" y2="9643"/>
                        <a14:foregroundMark x1="88462" y1="44643" x2="87692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81" y="3561275"/>
            <a:ext cx="502259" cy="5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70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D667BD-30C8-45F9-AE2C-B87E86498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Vulnerability of Site Components to Explosive Threats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D35C5C8-DE5E-4DDF-9AD4-77BC92232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01108"/>
            <a:ext cx="4716524" cy="2375294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271EFD-643D-47F8-BB8B-F00DEB974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6" y="1300160"/>
            <a:ext cx="4716524" cy="2992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7C5C91-74EB-4BB9-9344-A4F13577DF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-2283" b="-1587"/>
          <a:stretch/>
        </p:blipFill>
        <p:spPr bwMode="auto">
          <a:xfrm>
            <a:off x="8686800" y="1300160"/>
            <a:ext cx="2599470" cy="2056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E319DD2-07B3-4AD4-B117-ACA9AEC77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88"/>
          <a:stretch/>
        </p:blipFill>
        <p:spPr>
          <a:xfrm>
            <a:off x="5721626" y="1226345"/>
            <a:ext cx="2756778" cy="2130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18F0333-85BD-4D58-B159-9C67D03EE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26" y="3429000"/>
            <a:ext cx="5181600" cy="2610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4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19301" y="4401306"/>
            <a:ext cx="10782300" cy="7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Black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Black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Black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Black" pitchFamily="34" charset="0"/>
                <a:ea typeface="MS PGothic" pitchFamily="34" charset="-128"/>
              </a:defRPr>
            </a:lvl9pPr>
          </a:lstStyle>
          <a:p>
            <a:r>
              <a:rPr lang="en-GB" sz="4400" b="1" dirty="0">
                <a:solidFill>
                  <a:schemeClr val="bg1"/>
                </a:solidFill>
              </a:rPr>
              <a:t>G4S </a:t>
            </a:r>
            <a:r>
              <a:rPr lang="en-GB" sz="4400" b="1" dirty="0" smtClean="0">
                <a:solidFill>
                  <a:schemeClr val="bg1"/>
                </a:solidFill>
              </a:rPr>
              <a:t>Training &amp; </a:t>
            </a:r>
            <a:r>
              <a:rPr lang="en-GB" sz="4400" b="1" dirty="0">
                <a:solidFill>
                  <a:schemeClr val="bg1"/>
                </a:solidFill>
              </a:rPr>
              <a:t>Consulting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22253" y="5013176"/>
            <a:ext cx="10801349" cy="52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None/>
              <a:defRPr sz="2800">
                <a:solidFill>
                  <a:srgbClr val="FC1B23"/>
                </a:solidFill>
                <a:latin typeface="+mn-lt"/>
                <a:ea typeface="ＭＳ Ｐゴシック" pitchFamily="34" charset="-128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1B23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3600" b="1" kern="0" dirty="0">
                <a:solidFill>
                  <a:srgbClr val="E8112D"/>
                </a:solidFill>
              </a:rPr>
              <a:t>Blast Modelling: Petrochem Industry Experience</a:t>
            </a:r>
          </a:p>
          <a:p>
            <a:r>
              <a:rPr lang="en-GB" sz="2000" dirty="0">
                <a:solidFill>
                  <a:schemeClr val="bg1"/>
                </a:solidFill>
              </a:rPr>
              <a:t>September </a:t>
            </a:r>
            <a:r>
              <a:rPr lang="en-GB" sz="2000" dirty="0" smtClean="0">
                <a:solidFill>
                  <a:schemeClr val="bg1"/>
                </a:solidFill>
              </a:rPr>
              <a:t>2018 – Tim Brewer &amp; </a:t>
            </a:r>
            <a:r>
              <a:rPr lang="en-GB" sz="2000" dirty="0" err="1" smtClean="0">
                <a:solidFill>
                  <a:schemeClr val="bg1"/>
                </a:solidFill>
              </a:rPr>
              <a:t>Yannick</a:t>
            </a:r>
            <a:r>
              <a:rPr lang="en-GB" sz="2000" dirty="0" smtClean="0">
                <a:solidFill>
                  <a:schemeClr val="bg1"/>
                </a:solidFill>
              </a:rPr>
              <a:t> De </a:t>
            </a:r>
            <a:r>
              <a:rPr lang="en-GB" sz="2000" dirty="0" err="1" smtClean="0">
                <a:solidFill>
                  <a:schemeClr val="bg1"/>
                </a:solidFill>
              </a:rPr>
              <a:t>Smet</a:t>
            </a:r>
            <a:r>
              <a:rPr lang="en-GB" sz="2000" dirty="0" smtClean="0">
                <a:solidFill>
                  <a:schemeClr val="bg1"/>
                </a:solidFill>
              </a:rPr>
              <a:t> (yannick.desmet@be.G4S.com)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3200" kern="0" dirty="0"/>
              <a:t>  </a:t>
            </a:r>
            <a:endParaRPr lang="en-US" sz="32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9" y="5949280"/>
            <a:ext cx="1238578" cy="783218"/>
          </a:xfrm>
          <a:prstGeom prst="rect">
            <a:avLst/>
          </a:prstGeom>
        </p:spPr>
      </p:pic>
      <p:pic>
        <p:nvPicPr>
          <p:cNvPr id="20" name="Picture 4" descr="C:\Users\burrella\Downloads\Red warning sign on mined area - stop mines.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04" y="1686358"/>
            <a:ext cx="2880000" cy="16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burrella\Downloads\shutterstock_329413388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68" y="1694327"/>
            <a:ext cx="2880000" cy="16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C:\Users\burrella\Downloads\Laptop and business person against technology background (1)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92" y="98340"/>
            <a:ext cx="2268000" cy="14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burrella\Downloads\HONG KONG - JULY 1-Hong Kong 1 July protesters dress like Vendett (1)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89" y="98340"/>
            <a:ext cx="2268000" cy="14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burrella\Downloads\two Factory workers discussion and pointing for inspection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800" y="1686358"/>
            <a:ext cx="2880000" cy="16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R:\RiskConsulting\BD_Marketing_Comms\Images\Risk Consulting Website 2015\New folder\Training 4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800" y="98340"/>
            <a:ext cx="2268000" cy="14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5"/>
          <a:stretch/>
        </p:blipFill>
        <p:spPr bwMode="auto">
          <a:xfrm>
            <a:off x="136448" y="106309"/>
            <a:ext cx="2268000" cy="14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18" y="106309"/>
            <a:ext cx="2268000" cy="14652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6" y="1694327"/>
            <a:ext cx="2862000" cy="16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E91FA02B-255D-46A8-A027-B03643BCCD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CD5E846F-6CD5-45C0-9904-BE953457C2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D38E16F3-8EDA-4888-9E0B-81828D80C6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Explosive Threats – Far Field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9EE887-68C4-444F-89CE-6C4303948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17" y="1061357"/>
            <a:ext cx="3599161" cy="1812577"/>
          </a:xfrm>
          <a:prstGeom prst="rect">
            <a:avLst/>
          </a:prstGeom>
          <a:ln>
            <a:noFill/>
          </a:ln>
        </p:spPr>
      </p:pic>
      <p:pic>
        <p:nvPicPr>
          <p:cNvPr id="7" name="CFD1">
            <a:hlinkClick r:id="" action="ppaction://media"/>
            <a:extLst>
              <a:ext uri="{FF2B5EF4-FFF2-40B4-BE49-F238E27FC236}">
                <a16:creationId xmlns="" xmlns:a16="http://schemas.microsoft.com/office/drawing/2014/main" id="{163F3D05-ECD7-486C-8013-06ECC9218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383" y="1410077"/>
            <a:ext cx="7403797" cy="4698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62EF2-53AF-4B98-B4F2-515B02227B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8" r="25746"/>
          <a:stretch/>
        </p:blipFill>
        <p:spPr>
          <a:xfrm>
            <a:off x="8119446" y="2938719"/>
            <a:ext cx="3704732" cy="3182208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1F62C2-437D-4605-B879-4D89423777D0}"/>
              </a:ext>
            </a:extLst>
          </p:cNvPr>
          <p:cNvSpPr txBox="1"/>
          <p:nvPr/>
        </p:nvSpPr>
        <p:spPr>
          <a:xfrm>
            <a:off x="6517268" y="564648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530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07BC0E-5F71-4997-864C-702DA17B5A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084942-E83A-436A-9761-C0911FDBB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Explosive Threats – Near Contact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928AD1-5B82-4551-B0F4-193A676C38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7134"/>
          <a:stretch/>
        </p:blipFill>
        <p:spPr bwMode="auto">
          <a:xfrm>
            <a:off x="45906" y="1376771"/>
            <a:ext cx="4984561" cy="23170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B529C3D-9794-4E05-9BDD-3D4D5CEF2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" y="3891270"/>
            <a:ext cx="4984561" cy="2510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vid">
            <a:hlinkClick r:id="" action="ppaction://media"/>
            <a:extLst>
              <a:ext uri="{FF2B5EF4-FFF2-40B4-BE49-F238E27FC236}">
                <a16:creationId xmlns="" xmlns:a16="http://schemas.microsoft.com/office/drawing/2014/main" id="{9EDCE921-06E1-4AEF-A70E-03EFD8D79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903" r="14005"/>
          <a:stretch>
            <a:fillRect/>
          </a:stretch>
        </p:blipFill>
        <p:spPr>
          <a:xfrm>
            <a:off x="5882650" y="1376771"/>
            <a:ext cx="5980945" cy="4732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58D25D5-F7FD-461A-91BD-3E7F7628CA3B}"/>
              </a:ext>
            </a:extLst>
          </p:cNvPr>
          <p:cNvSpPr txBox="1"/>
          <p:nvPr/>
        </p:nvSpPr>
        <p:spPr>
          <a:xfrm>
            <a:off x="10639459" y="135657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5462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E226E8A4-63A6-4CD5-988A-8C7DE0208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888" y="1772817"/>
            <a:ext cx="6789204" cy="43564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Boundary conditions (inlet, vent area, walls) and desired mesh refinement is set with CAD-integrated mesh generation toolkit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A chemical agent is assumed to leak rapidly from the top of a cylindrical vessel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Slow releases may also be considered over extended periods of time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HVAC, active/passive ventilation, wind, etc. may also be considered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Complex geometry and confinement is explicitly considered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8FF42F-3B71-4A33-8325-13A6AAAE48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Dispersion &amp; Deflagration Modeling</a:t>
            </a:r>
          </a:p>
        </p:txBody>
      </p:sp>
      <p:pic>
        <p:nvPicPr>
          <p:cNvPr id="26" name="deflagration">
            <a:hlinkClick r:id="" action="ppaction://media"/>
            <a:extLst>
              <a:ext uri="{FF2B5EF4-FFF2-40B4-BE49-F238E27FC236}">
                <a16:creationId xmlns="" xmlns:a16="http://schemas.microsoft.com/office/drawing/2014/main" id="{23302A9B-5CC3-497E-9E94-9C3719D59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4112" y="1355325"/>
            <a:ext cx="4953000" cy="4773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C5B3917-F9BF-47C4-98CE-61CB37570A05}"/>
              </a:ext>
            </a:extLst>
          </p:cNvPr>
          <p:cNvSpPr txBox="1"/>
          <p:nvPr/>
        </p:nvSpPr>
        <p:spPr>
          <a:xfrm>
            <a:off x="7212124" y="56651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0900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puryear\Documents\1_03.Projects\2_09-024 TSWG PBMT\5 specimen fabrication\Line pipe specimen\photo-WinTec-meet_08062010\DSCN5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92" y="982376"/>
            <a:ext cx="3221459" cy="24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puryear\Documents\1_03.Projects\2_09-024 TSWG PBMT\5 specimen fabrication\Line pipe specimen\photo-WinTec-meet_08062010\DSCN5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76" y="3672085"/>
            <a:ext cx="3222063" cy="24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9336" y="6227151"/>
            <a:ext cx="6145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test program to investigate various pressurized pipeline protective systems to mitigate close-in/contact charge threats</a:t>
            </a:r>
          </a:p>
        </p:txBody>
      </p:sp>
      <p:pic>
        <p:nvPicPr>
          <p:cNvPr id="8" name="Media11">
            <a:hlinkClick r:id="" action="ppaction://media"/>
            <a:extLst>
              <a:ext uri="{FF2B5EF4-FFF2-40B4-BE49-F238E27FC236}">
                <a16:creationId xmlns="" xmlns:a16="http://schemas.microsoft.com/office/drawing/2014/main" id="{B11178A0-0E51-4AA2-A493-6A9E8D436EA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131" y="1484784"/>
            <a:ext cx="6138869" cy="4604152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507DCDF-B01F-453E-9CA0-DAD77EA70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Pipelines &amp; Explosive Threats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F6E108-E4D0-4447-AF50-54C19F4EAA40}"/>
              </a:ext>
            </a:extLst>
          </p:cNvPr>
          <p:cNvSpPr txBox="1"/>
          <p:nvPr/>
        </p:nvSpPr>
        <p:spPr>
          <a:xfrm>
            <a:off x="5042757" y="14847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8053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570" y="1772817"/>
            <a:ext cx="6292465" cy="4356484"/>
          </a:xfrm>
        </p:spPr>
        <p:txBody>
          <a:bodyPr>
            <a:noAutofit/>
          </a:bodyPr>
          <a:lstStyle/>
          <a:p>
            <a:pPr marL="4572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Development of a 3-dimensional model of the site, pipelines and supporting fixtures from available engineering drawings, technical information, site photos, and GIS data</a:t>
            </a:r>
          </a:p>
          <a:p>
            <a:pPr marL="457200"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4572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Calculation of pipe material damage induced by impact events utilizing finite element methods to determine the extent of pipe breach, and the potential for an explosive event</a:t>
            </a:r>
          </a:p>
          <a:p>
            <a:pPr marL="457200"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4572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Calculation of the equivalent explosive energy released by the pipe contents</a:t>
            </a:r>
          </a:p>
          <a:p>
            <a:pPr marL="457200"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4572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Calculation of the overpressures resultant from the exploding pipe contents using Computational Fluid Dynamics (</a:t>
            </a:r>
            <a:r>
              <a:rPr lang="en-US" sz="1600" dirty="0" err="1">
                <a:solidFill>
                  <a:schemeClr val="tx1"/>
                </a:solidFill>
              </a:rPr>
              <a:t>CFD</a:t>
            </a:r>
            <a:r>
              <a:rPr lang="en-US" sz="1600" dirty="0">
                <a:solidFill>
                  <a:schemeClr val="tx1"/>
                </a:solidFill>
              </a:rPr>
              <a:t>) methods</a:t>
            </a:r>
          </a:p>
          <a:p>
            <a:pPr marL="457200"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4572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Assessment of human and equipment vulnerability</a:t>
            </a:r>
          </a:p>
          <a:p>
            <a:pPr lvl="1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DB3C85D-25BB-4D9A-A1EE-5477135AE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Pipeline Hazards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BBF339-653D-45A0-8814-AD5A6CDE6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 b="12832"/>
          <a:stretch/>
        </p:blipFill>
        <p:spPr bwMode="auto">
          <a:xfrm>
            <a:off x="6093296" y="76118"/>
            <a:ext cx="5947217" cy="335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86191E-C6D1-4B1D-AC11-9809B3937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33" y="2862453"/>
            <a:ext cx="4355797" cy="32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DB6F4F-993A-4A08-87B7-AD5C0F1652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4112" y="260648"/>
            <a:ext cx="4943744" cy="5850285"/>
          </a:xfrm>
          <a:prstGeom prst="rect">
            <a:avLst/>
          </a:prstGeom>
        </p:spPr>
      </p:pic>
      <p:pic>
        <p:nvPicPr>
          <p:cNvPr id="9" name="calculationTwoAnimationTwo">
            <a:hlinkClick r:id="" action="ppaction://media"/>
            <a:extLst>
              <a:ext uri="{FF2B5EF4-FFF2-40B4-BE49-F238E27FC236}">
                <a16:creationId xmlns="" xmlns:a16="http://schemas.microsoft.com/office/drawing/2014/main" id="{9D573FD2-D17D-46DB-AE6E-499E11DC1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385" r="13598"/>
          <a:stretch/>
        </p:blipFill>
        <p:spPr>
          <a:xfrm>
            <a:off x="299356" y="1374419"/>
            <a:ext cx="6120680" cy="53221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C027DE-A65E-4D41-BF35-5BB667D7C2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VIDEO: Pipeline Hazards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8DA253-722C-4A98-877C-C7E9636634CC}"/>
              </a:ext>
            </a:extLst>
          </p:cNvPr>
          <p:cNvSpPr txBox="1"/>
          <p:nvPr/>
        </p:nvSpPr>
        <p:spPr>
          <a:xfrm>
            <a:off x="5197590" y="137441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660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utput_12fps">
            <a:hlinkClick r:id="" action="ppaction://media"/>
            <a:extLst>
              <a:ext uri="{FF2B5EF4-FFF2-40B4-BE49-F238E27FC236}">
                <a16:creationId xmlns="" xmlns:a16="http://schemas.microsoft.com/office/drawing/2014/main" id="{DE2DBCAC-DA36-44DD-B7F1-2A5ADD02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443"/>
            <a:ext cx="12192000" cy="6172200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="" xmlns:a16="http://schemas.microsoft.com/office/drawing/2014/main" id="{B6126FB5-A154-4BED-A703-B9334E4C758C}"/>
              </a:ext>
            </a:extLst>
          </p:cNvPr>
          <p:cNvSpPr txBox="1">
            <a:spLocks/>
          </p:cNvSpPr>
          <p:nvPr/>
        </p:nvSpPr>
        <p:spPr>
          <a:xfrm>
            <a:off x="7644172" y="152400"/>
            <a:ext cx="4395428" cy="867508"/>
          </a:xfrm>
          <a:prstGeom prst="rect">
            <a:avLst/>
          </a:prstGeom>
          <a:solidFill>
            <a:srgbClr val="F8F8F8">
              <a:alpha val="74902"/>
            </a:srgb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VIDEO: Fire, Thermal Effects, &amp; Smoke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Calculate structural, equipment, &amp; human vulnerability subject to a fire event;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569B589-934A-479D-83D5-AC62203D81A5}"/>
              </a:ext>
            </a:extLst>
          </p:cNvPr>
          <p:cNvSpPr txBox="1"/>
          <p:nvPr/>
        </p:nvSpPr>
        <p:spPr>
          <a:xfrm>
            <a:off x="0" y="-791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383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4S">
      <a:dk1>
        <a:sysClr val="windowText" lastClr="000000"/>
      </a:dk1>
      <a:lt1>
        <a:sysClr val="window" lastClr="FFFFFF"/>
      </a:lt1>
      <a:dk2>
        <a:srgbClr val="939598"/>
      </a:dk2>
      <a:lt2>
        <a:srgbClr val="C9C9C4"/>
      </a:lt2>
      <a:accent1>
        <a:srgbClr val="E8112D"/>
      </a:accent1>
      <a:accent2>
        <a:srgbClr val="F79F8E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Custom 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258</Words>
  <Application>Microsoft Office PowerPoint</Application>
  <PresentationFormat>Custom</PresentationFormat>
  <Paragraphs>35</Paragraphs>
  <Slides>10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Please watch the presentation  via the slide show feature  to see the effects of explosion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 Christodoulou</dc:creator>
  <cp:lastModifiedBy>Francotte, Tatiana</cp:lastModifiedBy>
  <cp:revision>182</cp:revision>
  <dcterms:created xsi:type="dcterms:W3CDTF">2016-03-10T12:08:34Z</dcterms:created>
  <dcterms:modified xsi:type="dcterms:W3CDTF">2018-10-24T14:11:31Z</dcterms:modified>
</cp:coreProperties>
</file>